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7" r:id="rId3"/>
    <p:sldId id="258" r:id="rId4"/>
    <p:sldId id="266" r:id="rId5"/>
    <p:sldId id="259" r:id="rId6"/>
    <p:sldId id="262" r:id="rId7"/>
    <p:sldId id="260" r:id="rId8"/>
    <p:sldId id="261" r:id="rId9"/>
    <p:sldId id="263" r:id="rId10"/>
    <p:sldId id="264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58" autoAdjust="0"/>
  </p:normalViewPr>
  <p:slideViewPr>
    <p:cSldViewPr showGuides="1">
      <p:cViewPr>
        <p:scale>
          <a:sx n="90" d="100"/>
          <a:sy n="90" d="100"/>
        </p:scale>
        <p:origin x="33" y="318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dirty="0" smtClean="0"/>
            <a:t>NOVAVAX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A task"/>
        </a:ext>
      </dgm:extLs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dirty="0" smtClean="0"/>
            <a:t>COMIRNATY &amp; SPIKEVAX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B task"/>
        </a:ext>
      </dgm:extLs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 smtClean="0"/>
            <a:t>NEW SPIKE PROTEIN SAFETY ?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C task"/>
        </a:ext>
      </dgm:extLs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781B1F4C-DE92-474A-AF07-52014810ADA1}">
      <dgm:prSet phldrT="[Text]"/>
      <dgm:spPr/>
      <dgm:t>
        <a:bodyPr/>
        <a:lstStyle/>
        <a:p>
          <a:r>
            <a:rPr lang="en-US" dirty="0"/>
            <a:t>Task 2</a:t>
          </a:r>
        </a:p>
      </dgm:t>
      <dgm:extLst/>
    </dgm:pt>
    <dgm:pt modelId="{BCA02010-0F93-4B29-A4DE-2F951476D5BA}" type="parTrans" cxnId="{C72D39C4-414B-4133-BC0D-3A2B6F6631C8}">
      <dgm:prSet/>
      <dgm:spPr/>
      <dgm:t>
        <a:bodyPr/>
        <a:lstStyle/>
        <a:p>
          <a:endParaRPr lang="en-US"/>
        </a:p>
      </dgm:t>
    </dgm:pt>
    <dgm:pt modelId="{50B85641-8D95-40C6-96BD-22F72789EE8A}" type="sibTrans" cxnId="{C72D39C4-414B-4133-BC0D-3A2B6F6631C8}">
      <dgm:prSet/>
      <dgm:spPr/>
      <dgm:t>
        <a:bodyPr/>
        <a:lstStyle/>
        <a:p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BDFA4-DC50-4C78-BCB6-6A97557D15AE}" type="presOf" srcId="{4DF9FE7B-F642-4898-A360-D4E3814E1A3D}" destId="{7E290D25-335D-4339-A8E8-B036E46B5EB5}" srcOrd="0" destOrd="0" presId="urn:microsoft.com/office/officeart/2005/8/layout/list1"/>
    <dgm:cxn modelId="{018BF54A-528B-43B1-81D2-397C1F3E269B}" type="presOf" srcId="{4DF9FE7B-F642-4898-A360-D4E3814E1A3D}" destId="{674922F1-7266-4681-AD4F-1C618A5FFF23}" srcOrd="1" destOrd="0" presId="urn:microsoft.com/office/officeart/2005/8/layout/list1"/>
    <dgm:cxn modelId="{C72D39C4-414B-4133-BC0D-3A2B6F6631C8}" srcId="{60CDF8D0-D4FC-4467-A51E-79C5A58B0B2C}" destId="{781B1F4C-DE92-474A-AF07-52014810ADA1}" srcOrd="1" destOrd="0" parTransId="{BCA02010-0F93-4B29-A4DE-2F951476D5BA}" sibTransId="{50B85641-8D95-40C6-96BD-22F72789EE8A}"/>
    <dgm:cxn modelId="{35E51344-8990-43B9-992C-B097ADD30CDD}" type="presOf" srcId="{3929B1E1-4BC4-4C73-ABE8-27CEF96A3652}" destId="{21EEBBE2-729F-4D85-8CAE-C2B30FF126D2}" srcOrd="1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EFDAA789-DB27-4EB1-8A06-F0A793A25997}" type="presOf" srcId="{0791135C-9DAB-47F6-BE9C-A3E56A2DDA50}" destId="{5282638F-EFF2-4770-BB1A-21455422E45D}" srcOrd="0" destOrd="1" presId="urn:microsoft.com/office/officeart/2005/8/layout/list1"/>
    <dgm:cxn modelId="{F0845B7D-AB8D-48F2-901D-9DB5785551D3}" type="presOf" srcId="{EFF2750D-B4B3-474C-8B62-8B638DC31F7E}" destId="{80259B02-529C-422B-91BE-D70198BA9F6C}" srcOrd="0" destOrd="0" presId="urn:microsoft.com/office/officeart/2005/8/layout/list1"/>
    <dgm:cxn modelId="{80D31340-DF71-498E-A736-57EEB1E2CF66}" type="presOf" srcId="{50629C12-7464-4473-ADEF-1A284F8A9957}" destId="{964E6811-5072-4466-B721-689C35A65029}" srcOrd="0" destOrd="0" presId="urn:microsoft.com/office/officeart/2005/8/layout/list1"/>
    <dgm:cxn modelId="{F327B1E4-1DEF-4944-9B7B-0D4B210D709B}" type="presOf" srcId="{3F442EA2-39BA-4C9A-AD59-755D4917D532}" destId="{E6A445EE-D086-4B01-B491-D67950A5A065}" srcOrd="0" destOrd="0" presId="urn:microsoft.com/office/officeart/2005/8/layout/list1"/>
    <dgm:cxn modelId="{E285B570-A936-4A7A-BA62-C7467521231B}" type="presOf" srcId="{3929B1E1-4BC4-4C73-ABE8-27CEF96A3652}" destId="{D0037F0D-DB9A-4BA4-97B4-D939B26E14DA}" srcOrd="0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37D19ED-A384-4A38-8FCF-5DE84408C161}" type="presOf" srcId="{99E0600D-9954-43F4-8926-13B8777FAAA1}" destId="{5282638F-EFF2-4770-BB1A-21455422E45D}" srcOrd="0" destOrd="0" presId="urn:microsoft.com/office/officeart/2005/8/layout/list1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EB5CF53D-891C-489D-A5BC-4ABBBADD05C6}" type="presOf" srcId="{60CDF8D0-D4FC-4467-A51E-79C5A58B0B2C}" destId="{864CB39B-29F9-473D-90E5-0686D86E278F}" srcOrd="0" destOrd="0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CF691AD2-C90E-4941-8C04-594750DB4D55}" type="presOf" srcId="{789CD6DB-3A68-4A41-90BD-4F0CBB3617D1}" destId="{80259B02-529C-422B-91BE-D70198BA9F6C}" srcOrd="0" destOrd="1" presId="urn:microsoft.com/office/officeart/2005/8/layout/list1"/>
    <dgm:cxn modelId="{5F74B6B9-0865-492F-9595-1BB74A8ACAA2}" type="presOf" srcId="{60CDF8D0-D4FC-4467-A51E-79C5A58B0B2C}" destId="{5B203A22-00AF-46E7-9415-C6DAFD7E01CC}" srcOrd="1" destOrd="0" presId="urn:microsoft.com/office/officeart/2005/8/layout/list1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F4F52BC5-A631-4BF9-9722-585B968BAF3A}" type="presOf" srcId="{781B1F4C-DE92-474A-AF07-52014810ADA1}" destId="{964E6811-5072-4466-B721-689C35A65029}" srcOrd="0" destOrd="1" presId="urn:microsoft.com/office/officeart/2005/8/layout/list1"/>
    <dgm:cxn modelId="{75C9B1AC-5A87-4668-B02D-82E3A7B3DE32}" type="presParOf" srcId="{E6A445EE-D086-4B01-B491-D67950A5A065}" destId="{6D3A9625-D3EB-4CA1-AB05-34452283708A}" srcOrd="0" destOrd="0" presId="urn:microsoft.com/office/officeart/2005/8/layout/list1"/>
    <dgm:cxn modelId="{0BC5A9A0-4F1E-47F7-9633-5DB4606195A3}" type="presParOf" srcId="{6D3A9625-D3EB-4CA1-AB05-34452283708A}" destId="{7E290D25-335D-4339-A8E8-B036E46B5EB5}" srcOrd="0" destOrd="0" presId="urn:microsoft.com/office/officeart/2005/8/layout/list1"/>
    <dgm:cxn modelId="{A5CF6AF8-B27D-4252-8C00-D45C5CA66C33}" type="presParOf" srcId="{6D3A9625-D3EB-4CA1-AB05-34452283708A}" destId="{674922F1-7266-4681-AD4F-1C618A5FFF23}" srcOrd="1" destOrd="0" presId="urn:microsoft.com/office/officeart/2005/8/layout/list1"/>
    <dgm:cxn modelId="{53BC635B-B66B-4BB6-B67B-5E308E6DBB8D}" type="presParOf" srcId="{E6A445EE-D086-4B01-B491-D67950A5A065}" destId="{96C29850-0672-4B77-B5DE-2E1563038631}" srcOrd="1" destOrd="0" presId="urn:microsoft.com/office/officeart/2005/8/layout/list1"/>
    <dgm:cxn modelId="{95DA9A8E-E307-40CE-8345-1BA865FF3808}" type="presParOf" srcId="{E6A445EE-D086-4B01-B491-D67950A5A065}" destId="{80259B02-529C-422B-91BE-D70198BA9F6C}" srcOrd="2" destOrd="0" presId="urn:microsoft.com/office/officeart/2005/8/layout/list1"/>
    <dgm:cxn modelId="{9A391751-1CCB-4059-942E-743D33194855}" type="presParOf" srcId="{E6A445EE-D086-4B01-B491-D67950A5A065}" destId="{E53EFB4E-D3DB-42E1-82AC-148F7D29254F}" srcOrd="3" destOrd="0" presId="urn:microsoft.com/office/officeart/2005/8/layout/list1"/>
    <dgm:cxn modelId="{2C863F8C-313B-4956-93D2-7FCD89C736AB}" type="presParOf" srcId="{E6A445EE-D086-4B01-B491-D67950A5A065}" destId="{07AC1C38-F728-4390-9C76-57A49ED97DBB}" srcOrd="4" destOrd="0" presId="urn:microsoft.com/office/officeart/2005/8/layout/list1"/>
    <dgm:cxn modelId="{4411D49A-18D1-42F6-8D11-5A3F7F2C55D6}" type="presParOf" srcId="{07AC1C38-F728-4390-9C76-57A49ED97DBB}" destId="{D0037F0D-DB9A-4BA4-97B4-D939B26E14DA}" srcOrd="0" destOrd="0" presId="urn:microsoft.com/office/officeart/2005/8/layout/list1"/>
    <dgm:cxn modelId="{C913ED4B-5AB4-4497-A8B7-45000178B74A}" type="presParOf" srcId="{07AC1C38-F728-4390-9C76-57A49ED97DBB}" destId="{21EEBBE2-729F-4D85-8CAE-C2B30FF126D2}" srcOrd="1" destOrd="0" presId="urn:microsoft.com/office/officeart/2005/8/layout/list1"/>
    <dgm:cxn modelId="{1F12AF40-6796-4B49-A65B-1323D4DD25E1}" type="presParOf" srcId="{E6A445EE-D086-4B01-B491-D67950A5A065}" destId="{AACB3FAF-C320-430D-84D4-71BA6D1761D1}" srcOrd="5" destOrd="0" presId="urn:microsoft.com/office/officeart/2005/8/layout/list1"/>
    <dgm:cxn modelId="{AE66D236-6310-4110-907D-22C916DED3A3}" type="presParOf" srcId="{E6A445EE-D086-4B01-B491-D67950A5A065}" destId="{5282638F-EFF2-4770-BB1A-21455422E45D}" srcOrd="6" destOrd="0" presId="urn:microsoft.com/office/officeart/2005/8/layout/list1"/>
    <dgm:cxn modelId="{4793FE60-C989-41E7-A6EC-0A403449CC36}" type="presParOf" srcId="{E6A445EE-D086-4B01-B491-D67950A5A065}" destId="{8CE827AA-77D8-4146-A665-00110A17769E}" srcOrd="7" destOrd="0" presId="urn:microsoft.com/office/officeart/2005/8/layout/list1"/>
    <dgm:cxn modelId="{22F313A2-F765-43D6-8B6F-EF2B55C821F8}" type="presParOf" srcId="{E6A445EE-D086-4B01-B491-D67950A5A065}" destId="{34C9EE47-81AF-461E-8292-AB107AA0D367}" srcOrd="8" destOrd="0" presId="urn:microsoft.com/office/officeart/2005/8/layout/list1"/>
    <dgm:cxn modelId="{BD52494E-F681-4692-AFC6-7513E4A24BB4}" type="presParOf" srcId="{34C9EE47-81AF-461E-8292-AB107AA0D367}" destId="{864CB39B-29F9-473D-90E5-0686D86E278F}" srcOrd="0" destOrd="0" presId="urn:microsoft.com/office/officeart/2005/8/layout/list1"/>
    <dgm:cxn modelId="{A8A5359E-B633-4BA4-8664-FE0F537F9A06}" type="presParOf" srcId="{34C9EE47-81AF-461E-8292-AB107AA0D367}" destId="{5B203A22-00AF-46E7-9415-C6DAFD7E01CC}" srcOrd="1" destOrd="0" presId="urn:microsoft.com/office/officeart/2005/8/layout/list1"/>
    <dgm:cxn modelId="{2B588F7A-522A-45A2-B858-D88FDBA6908E}" type="presParOf" srcId="{E6A445EE-D086-4B01-B491-D67950A5A065}" destId="{DF9C1F84-81DE-4E5D-9537-C2D1A211B8B6}" srcOrd="9" destOrd="0" presId="urn:microsoft.com/office/officeart/2005/8/layout/list1"/>
    <dgm:cxn modelId="{68E9C99B-8CA3-47B3-AE4C-90B903FF01B8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296543"/>
          <a:ext cx="4699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95" tIns="312420" rIns="36469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2</a:t>
          </a:r>
        </a:p>
      </dsp:txBody>
      <dsp:txXfrm>
        <a:off x="0" y="296543"/>
        <a:ext cx="4699000" cy="874125"/>
      </dsp:txXfrm>
    </dsp:sp>
    <dsp:sp modelId="{674922F1-7266-4681-AD4F-1C618A5FFF23}">
      <dsp:nvSpPr>
        <dsp:cNvPr id="0" name=""/>
        <dsp:cNvSpPr/>
      </dsp:nvSpPr>
      <dsp:spPr>
        <a:xfrm>
          <a:off x="234950" y="75143"/>
          <a:ext cx="328930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28" tIns="0" rIns="124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NOVAVAX</a:t>
          </a:r>
          <a:endParaRPr lang="en-US" sz="1500" kern="1200" dirty="0"/>
        </a:p>
      </dsp:txBody>
      <dsp:txXfrm>
        <a:off x="256566" y="96759"/>
        <a:ext cx="3246068" cy="399568"/>
      </dsp:txXfrm>
    </dsp:sp>
    <dsp:sp modelId="{5282638F-EFF2-4770-BB1A-21455422E45D}">
      <dsp:nvSpPr>
        <dsp:cNvPr id="0" name=""/>
        <dsp:cNvSpPr/>
      </dsp:nvSpPr>
      <dsp:spPr>
        <a:xfrm>
          <a:off x="0" y="1473068"/>
          <a:ext cx="4699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95" tIns="312420" rIns="36469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2</a:t>
          </a:r>
        </a:p>
      </dsp:txBody>
      <dsp:txXfrm>
        <a:off x="0" y="1473068"/>
        <a:ext cx="4699000" cy="874125"/>
      </dsp:txXfrm>
    </dsp:sp>
    <dsp:sp modelId="{21EEBBE2-729F-4D85-8CAE-C2B30FF126D2}">
      <dsp:nvSpPr>
        <dsp:cNvPr id="0" name=""/>
        <dsp:cNvSpPr/>
      </dsp:nvSpPr>
      <dsp:spPr>
        <a:xfrm>
          <a:off x="234950" y="1251669"/>
          <a:ext cx="328930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28" tIns="0" rIns="124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COMIRNATY &amp; SPIKEVAX</a:t>
          </a:r>
          <a:endParaRPr lang="en-US" sz="1500" kern="1200" dirty="0"/>
        </a:p>
      </dsp:txBody>
      <dsp:txXfrm>
        <a:off x="256566" y="1273285"/>
        <a:ext cx="3246068" cy="399568"/>
      </dsp:txXfrm>
    </dsp:sp>
    <dsp:sp modelId="{964E6811-5072-4466-B721-689C35A65029}">
      <dsp:nvSpPr>
        <dsp:cNvPr id="0" name=""/>
        <dsp:cNvSpPr/>
      </dsp:nvSpPr>
      <dsp:spPr>
        <a:xfrm>
          <a:off x="0" y="2649593"/>
          <a:ext cx="4699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95" tIns="312420" rIns="36469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Task 2</a:t>
          </a:r>
        </a:p>
      </dsp:txBody>
      <dsp:txXfrm>
        <a:off x="0" y="2649593"/>
        <a:ext cx="4699000" cy="874125"/>
      </dsp:txXfrm>
    </dsp:sp>
    <dsp:sp modelId="{5B203A22-00AF-46E7-9415-C6DAFD7E01CC}">
      <dsp:nvSpPr>
        <dsp:cNvPr id="0" name=""/>
        <dsp:cNvSpPr/>
      </dsp:nvSpPr>
      <dsp:spPr>
        <a:xfrm>
          <a:off x="234950" y="2428194"/>
          <a:ext cx="328930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28" tIns="0" rIns="12432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NEW SPIKE PROTEIN SAFETY ?</a:t>
          </a:r>
          <a:endParaRPr lang="en-US" sz="1500" kern="1200" dirty="0"/>
        </a:p>
      </dsp:txBody>
      <dsp:txXfrm>
        <a:off x="256566" y="2449810"/>
        <a:ext cx="32460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6BF-C811-45BB-8BA9-22EFF2B83FFA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251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02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7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7801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5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385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96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E69D85FE-5443-4629-8A1C-6F6EA57CBD60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915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2CC-4597-4E8E-AFE5-237B3DA1FF07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3988-78D4-46C4-B808-1786C6A42859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1EE-CCC0-4F27-8918-BF938AC1419F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C48B-9D86-4C33-9BD3-2929B1D74E3D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711C-F9D6-42CE-B848-D107B7756573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C44-87EE-4E25-9BCB-D1B8F4FDD9D1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44B9-3FFE-4574-9630-3E5A6F960186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199" userDrawn="1">
          <p15:clr>
            <a:srgbClr val="F26B43"/>
          </p15:clr>
        </p15:guide>
        <p15:guide id="4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POTHR</a:t>
            </a:r>
            <a:br>
              <a:rPr lang="en-US" dirty="0" smtClean="0"/>
            </a:br>
            <a:r>
              <a:rPr lang="en-US" dirty="0" smtClean="0"/>
              <a:t>MP-Z</a:t>
            </a:r>
            <a:r>
              <a:rPr lang="en-US" dirty="0" smtClean="0"/>
              <a:t> REVEAL</a:t>
            </a:r>
            <a:br>
              <a:rPr lang="en-US" dirty="0" smtClean="0"/>
            </a:br>
            <a:r>
              <a:rPr lang="en-US" sz="4000" dirty="0" smtClean="0"/>
              <a:t>Moneypenny &amp; </a:t>
            </a:r>
            <a:r>
              <a:rPr lang="en-US" sz="4000" dirty="0" err="1" smtClean="0"/>
              <a:t>Zensai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47" y="4437112"/>
            <a:ext cx="7049697" cy="2088232"/>
          </a:xfrm>
        </p:spPr>
        <p:txBody>
          <a:bodyPr>
            <a:normAutofit fontScale="92500"/>
          </a:bodyPr>
          <a:lstStyle/>
          <a:p>
            <a:pPr algn="l"/>
            <a:r>
              <a:rPr lang="en-US" sz="2300" dirty="0" smtClean="0">
                <a:latin typeface="Copperplate Gothic Light" panose="020E0507020206020404" pitchFamily="34" charset="0"/>
              </a:rPr>
              <a:t>Spike protein </a:t>
            </a:r>
            <a:r>
              <a:rPr lang="en-US" sz="2300" dirty="0" smtClean="0">
                <a:latin typeface="Copperplate Gothic Light" panose="020E0507020206020404" pitchFamily="34" charset="0"/>
              </a:rPr>
              <a:t>secret &amp;</a:t>
            </a:r>
            <a:r>
              <a:rPr lang="en-US" sz="2300" dirty="0" smtClean="0">
                <a:latin typeface="Copperplate Gothic Light" panose="020E0507020206020404" pitchFamily="34" charset="0"/>
              </a:rPr>
              <a:t> cell suicide revelation</a:t>
            </a:r>
          </a:p>
          <a:p>
            <a:pPr algn="l"/>
            <a:r>
              <a:rPr lang="en-US" sz="2300" dirty="0" smtClean="0">
                <a:latin typeface="Copperplate Gothic Light" panose="020E0507020206020404" pitchFamily="34" charset="0"/>
              </a:rPr>
              <a:t>The Reason They Had To Vaccinate So Many ?</a:t>
            </a:r>
          </a:p>
          <a:p>
            <a:pPr algn="l"/>
            <a:r>
              <a:rPr lang="en-US" sz="2300" dirty="0" smtClean="0">
                <a:latin typeface="Copperplate Gothic Light" panose="020E0507020206020404" pitchFamily="34" charset="0"/>
              </a:rPr>
              <a:t>The BIG REVEAL</a:t>
            </a:r>
            <a:endParaRPr lang="en-US" sz="2300" dirty="0" smtClean="0">
              <a:latin typeface="Copperplate Gothic Light" panose="020E0507020206020404" pitchFamily="34" charset="0"/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4812" y="2996952"/>
            <a:ext cx="1231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FEBRUARY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POTHR CLUBHOUSE – MPZ Hypothesis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NOVAVAX, RUSSIA, EXPORTS……. WHO WANTED IT AND WHY?</a:t>
            </a:r>
            <a:endParaRPr lang="en-GB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" t="13564" r="1533" b="-11880"/>
          <a:stretch/>
        </p:blipFill>
        <p:spPr>
          <a:xfrm>
            <a:off x="4997842" y="2564904"/>
            <a:ext cx="6617745" cy="51845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b="7375"/>
          <a:stretch/>
        </p:blipFill>
        <p:spPr>
          <a:xfrm>
            <a:off x="680145" y="2132856"/>
            <a:ext cx="3825415" cy="23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15530" r="36460" b="17753"/>
          <a:stretch/>
        </p:blipFill>
        <p:spPr>
          <a:xfrm>
            <a:off x="2349996" y="3933056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POTHR CLUBHOUSE – MPZ Hypothesis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620688"/>
            <a:ext cx="9611356" cy="590465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b="1" dirty="0" smtClean="0">
                <a:latin typeface="Copperplate Gothic Light" panose="020E0507020206020404" pitchFamily="34" charset="0"/>
              </a:rPr>
              <a:t>This Clubhouse Room contains content primarily discovered by ‘Moneypenny Nic’ as a part of her ongoing research into the SARS-COV-2 pandemic, the virus, the vaccines, the theories, the evidence and the fakes, frauds and fallacies  Many thanks to Preservation Of The Human Race for Agreeing to Host this special room 03/03/22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400" i="1" dirty="0" smtClean="0">
                <a:latin typeface="Copperplate Gothic Light" panose="020E0507020206020404" pitchFamily="34" charset="0"/>
              </a:rPr>
              <a:t>ALL TONIGHT’S CONTENT can be sourced and referenced from peer reviewed scientific studies published in The Lancet, Nature, BMJ, NIH, FDA, CDC, National Newspapers &amp; YouTube videos which remain live and have passed fact-checks. </a:t>
            </a:r>
            <a:endParaRPr lang="en-GB" sz="1400" i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POTHR CLUBHOUSE – MPZ Hypothesis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620688"/>
            <a:ext cx="9611356" cy="5904656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b="1" dirty="0" smtClean="0">
                <a:latin typeface="Copperplate Gothic Light" panose="020E0507020206020404" pitchFamily="34" charset="0"/>
              </a:rPr>
              <a:t>This Clubhouse Room contains content primarily discovered by ‘Moneypenny Nic’ as a part of her ongoing research into the SARS-COV-2 pandemic, the virus, the vaccines, the theories, the evidence and the fakes, frauds and fallacies  Many thanks to Preservation Of The Human Race for Agreeing to Host this special room 03/03/22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400" i="1" dirty="0" smtClean="0">
                <a:latin typeface="Copperplate Gothic Light" panose="020E0507020206020404" pitchFamily="34" charset="0"/>
              </a:rPr>
              <a:t>ALL TONIGHT’S CONTENT can be sourced and referenced from peer reviewed scientific studies published in The Lancet, Nature, BMJ, NIH, FDA, CDC, National Newspapers &amp; YouTube videos which remain live and have passed fact-checks. </a:t>
            </a:r>
            <a:endParaRPr lang="en-GB" sz="1400" i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Moneypenny Research – We’ve been SPIKED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0145" y="2336872"/>
            <a:ext cx="9611357" cy="41164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do we all have in common now in 2022 ?</a:t>
            </a:r>
          </a:p>
          <a:p>
            <a:pPr lvl="1"/>
            <a:r>
              <a:rPr lang="en-US" dirty="0" smtClean="0"/>
              <a:t>Infected, Injected or Selected ?</a:t>
            </a:r>
          </a:p>
          <a:p>
            <a:pPr lvl="1"/>
            <a:r>
              <a:rPr lang="en-US" dirty="0" smtClean="0"/>
              <a:t>MSH3 Homology &amp; </a:t>
            </a:r>
            <a:r>
              <a:rPr lang="en-US" dirty="0" err="1" smtClean="0"/>
              <a:t>Moderna</a:t>
            </a:r>
            <a:r>
              <a:rPr lang="en-US" dirty="0" smtClean="0"/>
              <a:t> Patent</a:t>
            </a:r>
          </a:p>
          <a:p>
            <a:pPr lvl="0"/>
            <a:r>
              <a:rPr lang="en-US" dirty="0" smtClean="0"/>
              <a:t>MSH3 naturally within human body – makes enzymes, too many?</a:t>
            </a:r>
            <a:endParaRPr lang="en-US" dirty="0" smtClean="0"/>
          </a:p>
          <a:p>
            <a:pPr lvl="1"/>
            <a:r>
              <a:rPr lang="en-US" dirty="0" smtClean="0"/>
              <a:t>12-19 nucleotides in the sequence – first CV ever to see this</a:t>
            </a:r>
          </a:p>
          <a:p>
            <a:pPr lvl="1"/>
            <a:r>
              <a:rPr lang="en-US" dirty="0" err="1" smtClean="0"/>
              <a:t>Furin</a:t>
            </a:r>
            <a:r>
              <a:rPr lang="en-US" dirty="0" smtClean="0"/>
              <a:t> Cleavage Gene Sequence NEW &amp; ADDED (1 in 3 Trillion chance)</a:t>
            </a:r>
          </a:p>
          <a:p>
            <a:pPr lvl="0"/>
            <a:endParaRPr lang="en-US" dirty="0"/>
          </a:p>
          <a:p>
            <a:r>
              <a:rPr lang="en-US" dirty="0" smtClean="0"/>
              <a:t>DNA Repair Normal &amp; Abnormal – MSH pairings</a:t>
            </a:r>
          </a:p>
          <a:p>
            <a:r>
              <a:rPr lang="en-US" dirty="0" smtClean="0"/>
              <a:t>Permanent Cell Damage Process &amp; No suicide</a:t>
            </a:r>
          </a:p>
          <a:p>
            <a:r>
              <a:rPr lang="en-US" dirty="0" smtClean="0"/>
              <a:t>IMPLICATIONS &amp; CONCLUSIONS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836712"/>
            <a:ext cx="9611357" cy="1080938"/>
          </a:xfrm>
        </p:spPr>
        <p:txBody>
          <a:bodyPr/>
          <a:lstStyle/>
          <a:p>
            <a:r>
              <a:rPr lang="en-GB" dirty="0" smtClean="0"/>
              <a:t>SPIKE PROTEIN – new discoveries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2162" r="-4600" b="10811"/>
          <a:stretch/>
        </p:blipFill>
        <p:spPr>
          <a:xfrm>
            <a:off x="4726260" y="2177480"/>
            <a:ext cx="9970710" cy="4680520"/>
          </a:xfrm>
          <a:prstGeom prst="round2Diag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88" y="3140968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pperplate Gothic Light" panose="020E0507020206020404" pitchFamily="34" charset="0"/>
              </a:rPr>
              <a:t>IS All Spike Protein Toxic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pperplate Gothic Light" panose="020E0507020206020404" pitchFamily="34" charset="0"/>
              </a:rPr>
              <a:t>IS the whole of the SP dangerous?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pperplate Gothic Light" panose="020E0507020206020404" pitchFamily="34" charset="0"/>
              </a:rPr>
              <a:t>DNA &amp; 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pperplate Gothic Light" panose="020E0507020206020404" pitchFamily="34" charset="0"/>
              </a:rPr>
              <a:t>Gene 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opperplate Gothic Light" panose="020E0507020206020404" pitchFamily="34" charset="0"/>
              </a:rPr>
              <a:t>Furin</a:t>
            </a:r>
            <a:r>
              <a:rPr lang="en-GB" sz="2000" dirty="0" smtClean="0">
                <a:latin typeface="Copperplate Gothic Light" panose="020E0507020206020404" pitchFamily="34" charset="0"/>
              </a:rPr>
              <a:t> Cleavage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We All Have A Ticking </a:t>
            </a:r>
            <a:r>
              <a:rPr lang="en-US" dirty="0" err="1" smtClean="0"/>
              <a:t>Timebomb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145" y="2336873"/>
            <a:ext cx="6206355" cy="43324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Infected by SARS-COV-2 + Vax/</a:t>
            </a:r>
            <a:r>
              <a:rPr lang="en-GB" dirty="0" err="1" smtClean="0"/>
              <a:t>Unvax</a:t>
            </a:r>
            <a:endParaRPr lang="en-GB" dirty="0" smtClean="0"/>
          </a:p>
          <a:p>
            <a:r>
              <a:rPr lang="en-GB" dirty="0" smtClean="0"/>
              <a:t>Not infected And Not </a:t>
            </a:r>
            <a:r>
              <a:rPr lang="en-GB" dirty="0" err="1" smtClean="0"/>
              <a:t>Vaxxed</a:t>
            </a:r>
            <a:r>
              <a:rPr lang="en-GB" dirty="0" smtClean="0"/>
              <a:t> – Shedding Contamination</a:t>
            </a:r>
          </a:p>
          <a:p>
            <a:r>
              <a:rPr lang="en-GB" dirty="0" smtClean="0"/>
              <a:t>Injected with a SARS-COV-2 vaccine – unknown infection status</a:t>
            </a:r>
          </a:p>
          <a:p>
            <a:r>
              <a:rPr lang="en-GB" dirty="0" smtClean="0"/>
              <a:t>INJECTED with XXXXX but not infected – or corrected ?</a:t>
            </a:r>
          </a:p>
          <a:p>
            <a:endParaRPr lang="en-GB" dirty="0" smtClean="0"/>
          </a:p>
          <a:p>
            <a:r>
              <a:rPr lang="en-GB" dirty="0" smtClean="0"/>
              <a:t>MSH3 HYPOTHESES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sz="3300" b="1" dirty="0" smtClean="0">
                <a:solidFill>
                  <a:srgbClr val="FFFF00"/>
                </a:solidFill>
              </a:rPr>
              <a:t>ACCUSED: MODERNA PATENT</a:t>
            </a:r>
          </a:p>
          <a:p>
            <a:pPr marL="0" indent="0">
              <a:buNone/>
            </a:pPr>
            <a:r>
              <a:rPr lang="en-GB" sz="1300" i="1" dirty="0" smtClean="0">
                <a:solidFill>
                  <a:srgbClr val="FFFF00"/>
                </a:solidFill>
              </a:rPr>
              <a:t> (tiny part of DNA sequence found was patented THREE YEARS BEFORE in 2016)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2477" r="44568" b="13427"/>
          <a:stretch/>
        </p:blipFill>
        <p:spPr>
          <a:xfrm>
            <a:off x="7483190" y="2326932"/>
            <a:ext cx="3075718" cy="40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Moderna</a:t>
            </a:r>
            <a:r>
              <a:rPr lang="en-GB" dirty="0" smtClean="0"/>
              <a:t> – </a:t>
            </a:r>
            <a:r>
              <a:rPr lang="en-GB" sz="3200" dirty="0" smtClean="0"/>
              <a:t>Vax is Their ONLY commercial product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820" y="2636912"/>
            <a:ext cx="5846027" cy="35993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DNA Sequence IN SARS-COV-2</a:t>
            </a:r>
          </a:p>
          <a:p>
            <a:endParaRPr lang="en-GB" dirty="0"/>
          </a:p>
          <a:p>
            <a:r>
              <a:rPr lang="en-GB" dirty="0" smtClean="0"/>
              <a:t>Patented THREE YEARS before</a:t>
            </a:r>
          </a:p>
          <a:p>
            <a:endParaRPr lang="en-GB" dirty="0"/>
          </a:p>
          <a:p>
            <a:r>
              <a:rPr lang="en-GB" dirty="0" smtClean="0"/>
              <a:t>Causes CELLS to mutate and die or replicate as cancer</a:t>
            </a:r>
          </a:p>
          <a:p>
            <a:endParaRPr lang="en-GB" dirty="0"/>
          </a:p>
          <a:p>
            <a:r>
              <a:rPr lang="en-GB" dirty="0" smtClean="0"/>
              <a:t>MAINSTREAM News &amp; 1000s SCIENTISTS &amp; RESEARCHERS AGREE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924944"/>
            <a:ext cx="3981327" cy="2644339"/>
          </a:xfrm>
        </p:spPr>
      </p:pic>
    </p:spTree>
    <p:extLst>
      <p:ext uri="{BB962C8B-B14F-4D97-AF65-F5344CB8AC3E}">
        <p14:creationId xmlns:p14="http://schemas.microsoft.com/office/powerpoint/2010/main" val="21892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Cell Damage &amp; Repair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Cells Irreversibly Damaged</a:t>
            </a:r>
            <a:endParaRPr lang="en-US" dirty="0"/>
          </a:p>
          <a:p>
            <a:r>
              <a:rPr lang="en-US" dirty="0" smtClean="0"/>
              <a:t>Natural Suicides Prevented</a:t>
            </a:r>
            <a:endParaRPr lang="en-US" dirty="0"/>
          </a:p>
          <a:p>
            <a:r>
              <a:rPr lang="en-US" dirty="0" smtClean="0"/>
              <a:t>Bad Cells Remain</a:t>
            </a:r>
          </a:p>
          <a:p>
            <a:r>
              <a:rPr lang="en-US" dirty="0" smtClean="0"/>
              <a:t>LEADS TO</a:t>
            </a:r>
          </a:p>
          <a:p>
            <a:endParaRPr lang="en-US" dirty="0"/>
          </a:p>
          <a:p>
            <a:r>
              <a:rPr lang="en-US" dirty="0" smtClean="0"/>
              <a:t>Cancers &amp; Serious Cell-Based Illness</a:t>
            </a:r>
          </a:p>
          <a:p>
            <a:r>
              <a:rPr lang="en-US" dirty="0" smtClean="0"/>
              <a:t>Much longer time of infection</a:t>
            </a:r>
          </a:p>
          <a:p>
            <a:r>
              <a:rPr lang="en-US" dirty="0" smtClean="0"/>
              <a:t>Much more severe illness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8" t="13620" r="39910" b="15099"/>
          <a:stretch/>
        </p:blipFill>
        <p:spPr>
          <a:xfrm>
            <a:off x="1701924" y="2306714"/>
            <a:ext cx="1872208" cy="4145605"/>
          </a:xfrm>
        </p:spPr>
      </p:pic>
    </p:spTree>
    <p:extLst>
      <p:ext uri="{BB962C8B-B14F-4D97-AF65-F5344CB8AC3E}">
        <p14:creationId xmlns:p14="http://schemas.microsoft.com/office/powerpoint/2010/main" val="1843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284" y="764704"/>
            <a:ext cx="10624582" cy="1080938"/>
          </a:xfrm>
        </p:spPr>
        <p:txBody>
          <a:bodyPr/>
          <a:lstStyle/>
          <a:p>
            <a:r>
              <a:rPr lang="en-US" dirty="0" smtClean="0"/>
              <a:t>  PART 1: conclusion – We All Have Damaged Cells?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All Vaccines Contributing?</a:t>
            </a:r>
          </a:p>
          <a:p>
            <a:endParaRPr lang="en-US" dirty="0"/>
          </a:p>
          <a:p>
            <a:r>
              <a:rPr lang="en-US" dirty="0" smtClean="0"/>
              <a:t>What About </a:t>
            </a:r>
            <a:r>
              <a:rPr lang="en-US" dirty="0" err="1" smtClean="0"/>
              <a:t>Novavax</a:t>
            </a:r>
            <a:r>
              <a:rPr lang="en-US" dirty="0" smtClean="0"/>
              <a:t> ?</a:t>
            </a:r>
          </a:p>
          <a:p>
            <a:r>
              <a:rPr lang="en-US" dirty="0" smtClean="0"/>
              <a:t>What About Sputnik?</a:t>
            </a:r>
          </a:p>
          <a:p>
            <a:r>
              <a:rPr lang="en-US" dirty="0" smtClean="0"/>
              <a:t>China, US, Europe, Russia</a:t>
            </a:r>
          </a:p>
          <a:p>
            <a:endParaRPr lang="en-US" dirty="0"/>
          </a:p>
          <a:p>
            <a:r>
              <a:rPr lang="en-US" dirty="0" smtClean="0"/>
              <a:t>FROM RUSSIA WITH LOVE?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8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807102"/>
              </p:ext>
            </p:extLst>
          </p:nvPr>
        </p:nvGraphicFramePr>
        <p:xfrm>
          <a:off x="5592763" y="2336800"/>
          <a:ext cx="46990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6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could some vaccines evade this danger?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NOVAVAX</a:t>
            </a:r>
          </a:p>
          <a:p>
            <a:r>
              <a:rPr lang="en-GB" sz="2000" dirty="0" smtClean="0"/>
              <a:t>Recombinant protein based</a:t>
            </a:r>
          </a:p>
          <a:p>
            <a:r>
              <a:rPr lang="en-GB" sz="2000" dirty="0" smtClean="0"/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UNIQUE spike protein </a:t>
            </a:r>
            <a:r>
              <a:rPr lang="en-GB" sz="2000" dirty="0" smtClean="0"/>
              <a:t>is made &amp; inserted into a different virus…moth cells…new SP harvested and protein (plant based) used as the adjuvant</a:t>
            </a:r>
          </a:p>
          <a:p>
            <a:endParaRPr lang="en-GB" dirty="0"/>
          </a:p>
          <a:p>
            <a:r>
              <a:rPr lang="en-GB" dirty="0" smtClean="0"/>
              <a:t>OTHERS ???????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VACCINES were used in the different countries around the world?</a:t>
            </a:r>
          </a:p>
          <a:p>
            <a:endParaRPr lang="en-GB" dirty="0"/>
          </a:p>
          <a:p>
            <a:r>
              <a:rPr lang="en-GB" dirty="0" smtClean="0"/>
              <a:t>USA		Pfizer MRNA</a:t>
            </a:r>
          </a:p>
          <a:p>
            <a:r>
              <a:rPr lang="en-GB" dirty="0" smtClean="0"/>
              <a:t>EUROPE   PF &amp; </a:t>
            </a:r>
            <a:r>
              <a:rPr lang="en-GB" dirty="0" err="1" smtClean="0"/>
              <a:t>Moderna</a:t>
            </a:r>
            <a:r>
              <a:rPr lang="en-GB" dirty="0" smtClean="0"/>
              <a:t> &amp; AZ</a:t>
            </a:r>
          </a:p>
          <a:p>
            <a:r>
              <a:rPr lang="en-GB" dirty="0" smtClean="0"/>
              <a:t>UAE		</a:t>
            </a:r>
            <a:r>
              <a:rPr lang="en-GB" dirty="0" err="1" smtClean="0"/>
              <a:t>Turkovax</a:t>
            </a:r>
            <a:r>
              <a:rPr lang="en-GB" dirty="0" smtClean="0"/>
              <a:t>..</a:t>
            </a:r>
          </a:p>
          <a:p>
            <a:r>
              <a:rPr lang="en-GB" dirty="0" smtClean="0"/>
              <a:t>RUSSIA</a:t>
            </a:r>
          </a:p>
          <a:p>
            <a:r>
              <a:rPr lang="en-GB" dirty="0" smtClean="0"/>
              <a:t>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356</TotalTime>
  <Words>587</Words>
  <Application>Microsoft Office PowerPoint</Application>
  <PresentationFormat>Custom</PresentationFormat>
  <Paragraphs>109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Copperplate Gothic Light</vt:lpstr>
      <vt:lpstr>Franklin Gothic Book</vt:lpstr>
      <vt:lpstr>Trebuchet MS</vt:lpstr>
      <vt:lpstr>Berlin</vt:lpstr>
      <vt:lpstr>POTHR MP-Z REVEAL Moneypenny &amp; Zensai</vt:lpstr>
      <vt:lpstr>POTHR CLUBHOUSE – MPZ Hypothesis</vt:lpstr>
      <vt:lpstr>Moneypenny Research – We’ve been SPIKED</vt:lpstr>
      <vt:lpstr>SPIKE PROTEIN – new discoveries</vt:lpstr>
      <vt:lpstr>WHY Might We All Have A Ticking Timebomb ?</vt:lpstr>
      <vt:lpstr>Moderna – Vax is Their ONLY commercial product</vt:lpstr>
      <vt:lpstr>DNA Cell Damage &amp; Repair</vt:lpstr>
      <vt:lpstr>  PART 1: conclusion – We All Have Damaged Cells?</vt:lpstr>
      <vt:lpstr>OR could some vaccines evade this danger?</vt:lpstr>
      <vt:lpstr>POTHR CLUBHOUSE – MPZ Hypothesis  NOVAVAX, RUSSIA, EXPORTS……. WHO WANTED IT AND WHY?</vt:lpstr>
      <vt:lpstr>POTHR CLUBHOUSE – MPZ Hypothesis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POTHR MP-Z REVEAL 030222</dc:title>
  <dc:creator>Nic Mitchell-Brown</dc:creator>
  <cp:lastModifiedBy>Nic Mitchell-Brown</cp:lastModifiedBy>
  <cp:revision>28</cp:revision>
  <dcterms:created xsi:type="dcterms:W3CDTF">2022-03-03T13:45:36Z</dcterms:created>
  <dcterms:modified xsi:type="dcterms:W3CDTF">2022-03-03T19:42:26Z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